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B1F0-296C-40DC-BFED-C86BA26C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C6825D-0839-4414-B97B-FA3AAB21D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CD58-2EDB-427E-97C4-F8BC360E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9F52-18B9-47F3-A2EB-1D3E575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7534-385B-44BA-ADB6-29C835696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6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D8B7-DFD7-4E23-94E2-B5360C9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DE2E6E-0CB9-4C2D-BBCD-89587D9F3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BED85-68E3-4DA6-8081-41E32C00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BE0C-3416-4248-8ABD-C1DEB3DD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FB07-CD84-4DC9-92AE-597ED113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BC5EA-C59B-4FBB-BA75-A5A1F36A5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1991C-36B2-49FD-A059-1853EA860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2055-820D-461D-BDAB-E675BBB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F350C-572C-4A25-9A7B-D2448629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EA75C-AC7A-4DDA-A340-24B0FB6E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1D7-7B3A-40AC-9F34-4E8EDBA8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12C2A-1A82-4B89-B7BF-1709E9715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AA2D6-95F2-43E6-9359-F9B7052C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37EB-C730-4046-9975-63821764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4399-9647-4576-B715-30435166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BABA-1C69-428A-A4F7-867F5B24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F3C65-0D32-4E35-9659-5335625B8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92D85-0F3E-48DF-BDAC-0A1BFE3C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AEBCE-B4FA-4C76-8E5A-A9A7564D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BAFDD-E6AE-4095-915A-E476D3D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C3022-36A8-45EC-96BB-7480EE81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D6DBB-1CE3-4E67-B0EF-092892333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FF5-6BB9-4507-9E3F-05B605FE7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ACE5-C641-4834-B935-859296A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0C8DF-05FD-4BC1-BDEC-B04BF07B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2692-7D1D-4EEE-B59E-F9A4A736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2A04-E193-4541-99F9-D8C0C44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5B6465-ADF1-41B1-B12F-049CFF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5BEF8-0345-482F-99A1-FB26B4F2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A227-ECF6-4D3E-830D-ABB578337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A692D-8DF1-488D-AB88-222916B05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B32A3-5A01-4E47-ACA0-D83963A1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E0516-7778-46C2-8630-EE7BB2F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CBC31-0FDA-44DC-B1A1-5A86D0F6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9080-702E-40B8-ADFF-E7AAA3DA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52E67-66B9-4117-973B-234C18E1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4A53-0682-4B76-8205-ED49FABFA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DDC9-A53F-430A-A29A-531DA937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33A75-5506-4E2D-A9DB-940DF32EA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7DD41-250A-4044-9699-FD596CDF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D1713-CF94-4318-8C2A-96C6131C4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8EC2-D971-4F94-926C-1707A8C5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E4883-3473-497D-B435-6D87449FA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81B2B-7121-41AC-81A6-E7852C25A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6F1BD-E0F9-4BF2-AB00-F4A0B940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C2CEE-BC06-4DC3-9C8C-B889BE06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9056-115D-4184-86C6-3F33B221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D6C3-3C4C-43E0-B1E2-B95179A79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E7E30-D3BC-4241-BCF2-B7A6C6D3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B84BC-9BAF-4F0E-B235-B0DBFD845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30EF-74BF-4159-A5C3-6A6340AE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E8660-62A6-4516-8582-0CC2C539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6BEA-D4A7-468A-9E5C-AF8EFC10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7273-333A-4BBA-BBA6-2DC895D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5C0B2-305C-4039-ADE0-98B707E5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9C67-2889-4BFD-8F76-89FD60BC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7142-230B-42BD-AFA5-0D7CE322D40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D18EB-8146-48E4-9B59-7981E1C41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72FAE-4C56-4AD5-A0DF-8471DDD20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C667D-D37E-4C39-ACDF-BE5457EF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7ACEAD-3C18-408D-9855-381EC9753905}"/>
              </a:ext>
            </a:extLst>
          </p:cNvPr>
          <p:cNvSpPr txBox="1"/>
          <p:nvPr/>
        </p:nvSpPr>
        <p:spPr>
          <a:xfrm>
            <a:off x="3648456" y="859536"/>
            <a:ext cx="4370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8800" dirty="0"/>
              <a:t>4. VEŽBA</a:t>
            </a:r>
            <a:endParaRPr lang="en-US" sz="8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4DCF35-5795-4393-BE89-1C5751B841AA}"/>
              </a:ext>
            </a:extLst>
          </p:cNvPr>
          <p:cNvSpPr txBox="1"/>
          <p:nvPr/>
        </p:nvSpPr>
        <p:spPr>
          <a:xfrm>
            <a:off x="2084832" y="3017520"/>
            <a:ext cx="82387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6600" dirty="0"/>
              <a:t>POZNAVANJE HRANIVA: KABASTA HRANIVA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388966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D293FA-0DDC-4311-96EC-F866126123DC}"/>
              </a:ext>
            </a:extLst>
          </p:cNvPr>
          <p:cNvSpPr/>
          <p:nvPr/>
        </p:nvSpPr>
        <p:spPr>
          <a:xfrm>
            <a:off x="4534849" y="0"/>
            <a:ext cx="1878719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>
              <a:spcAft>
                <a:spcPts val="730"/>
              </a:spcAft>
            </a:pP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SENAŽA</a:t>
            </a:r>
            <a:endParaRPr lang="en-US" sz="4000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B2B506-8AF6-49CF-82C3-59A6A29F5EF5}"/>
              </a:ext>
            </a:extLst>
          </p:cNvPr>
          <p:cNvSpPr/>
          <p:nvPr/>
        </p:nvSpPr>
        <p:spPr>
          <a:xfrm>
            <a:off x="804672" y="1611787"/>
            <a:ext cx="109910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19100" algn="just">
              <a:spcBef>
                <a:spcPts val="1500"/>
              </a:spcBef>
              <a:spcAft>
                <a:spcPts val="62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Senaža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proizvod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konzervisanja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kombinacijom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sušenja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2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62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Suština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sastoji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prethodno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provenule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vlage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55-60%.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Najmanji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gubici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svega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5%.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veća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primena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361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Postupak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sličan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pripreme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2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361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Pokošena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masa se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ostavlja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otkosima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5-10 h da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provene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2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361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Sabijanje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što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kraćem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vremenskom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periodu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664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8BD177-EFFD-48B9-8FFB-4F65C8D8EF55}"/>
              </a:ext>
            </a:extLst>
          </p:cNvPr>
          <p:cNvSpPr/>
          <p:nvPr/>
        </p:nvSpPr>
        <p:spPr>
          <a:xfrm>
            <a:off x="541020" y="150483"/>
            <a:ext cx="11109960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780"/>
              </a:spcAft>
            </a:pP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KORENASTO-KRTOLASTA HRANIVA </a:t>
            </a:r>
            <a:r>
              <a:rPr lang="en-US" sz="4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SOČNI PLODOVI</a:t>
            </a:r>
            <a:endParaRPr lang="en-US" sz="4000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85C344-7C4F-4F8C-A243-C61E11FCEDDF}"/>
              </a:ext>
            </a:extLst>
          </p:cNvPr>
          <p:cNvSpPr/>
          <p:nvPr/>
        </p:nvSpPr>
        <p:spPr>
          <a:xfrm>
            <a:off x="466344" y="1210806"/>
            <a:ext cx="1122121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19100" algn="just">
              <a:spcBef>
                <a:spcPts val="1500"/>
              </a:spcBef>
              <a:spcAft>
                <a:spcPts val="930"/>
              </a:spcAf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Ukusna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dijetetska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hraniva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životinje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ih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rado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jedu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Delimično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zamenjuju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druga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ugljenohidratna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hraniva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korekciju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sadržaja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minerala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vitamina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Ne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obezbeđuju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dovolj</a:t>
            </a:r>
            <a:r>
              <a:rPr lang="sr-Latn-R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balasta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Lako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kvare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plesnive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trunu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zbog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visokog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sadržaja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vode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Čuvaju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za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trapljenje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365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Orjentacioni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hemijski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sastav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600"/>
              </a:spcBef>
              <a:spcAft>
                <a:spcPts val="300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Voda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76-93%</a:t>
            </a:r>
            <a:endParaRPr lang="en-US" sz="2000" dirty="0">
              <a:ea typeface="Times New Roman" panose="02020603050405020304" pitchFamily="18" charset="0"/>
            </a:endParaRPr>
          </a:p>
          <a:p>
            <a:pPr marR="3098800" indent="-419100">
              <a:spcBef>
                <a:spcPts val="600"/>
              </a:spcBef>
            </a:pP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Suva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materija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7-24%,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pretežno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ugljeni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hidrati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sz="20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098800" indent="-419100">
              <a:spcBef>
                <a:spcPts val="600"/>
              </a:spcBef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0,4-2,1%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60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Masti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0,1-1,0%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60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Celuloza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0,5-1,0%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600"/>
              </a:spcBef>
              <a:spcAft>
                <a:spcPts val="1105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Pepeo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0,4-1,3%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sz="20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Korenasta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stočna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šećerna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polušećerna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postrna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ugarnjača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broskva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stočna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mrkva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sz="20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Krtolasta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krompir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solanin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ljuske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krompira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slatki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krompir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Ipomea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batatisj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čičoka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topinambur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ea typeface="Times New Roman" panose="02020603050405020304" pitchFamily="18" charset="0"/>
            </a:endParaRPr>
          </a:p>
          <a:p>
            <a:r>
              <a:rPr lang="sr-Latn-CS" sz="2000" b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Sočni plodovi</a:t>
            </a:r>
            <a:r>
              <a:rPr lang="sr-Latn-C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bundeva, bostan, voće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2584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3807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F84DCF-40D0-4DEE-B5D8-D877305EB813}"/>
              </a:ext>
            </a:extLst>
          </p:cNvPr>
          <p:cNvSpPr/>
          <p:nvPr/>
        </p:nvSpPr>
        <p:spPr>
          <a:xfrm>
            <a:off x="3423698" y="0"/>
            <a:ext cx="534460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marL="190500" indent="-419100" algn="ctr">
              <a:spcBef>
                <a:spcPts val="1500"/>
              </a:spcBef>
              <a:spcAft>
                <a:spcPts val="0"/>
              </a:spcAft>
            </a:pP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ZELENA BILJNA HRANIVA</a:t>
            </a:r>
            <a:endParaRPr lang="en-US" sz="4000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67248C-A84C-4F67-AF48-B68E416C8E0E}"/>
              </a:ext>
            </a:extLst>
          </p:cNvPr>
          <p:cNvSpPr/>
          <p:nvPr/>
        </p:nvSpPr>
        <p:spPr>
          <a:xfrm>
            <a:off x="310896" y="466344"/>
            <a:ext cx="11164824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Travnjaci</a:t>
            </a:r>
            <a:endParaRPr lang="en-US" b="1" dirty="0">
              <a:ea typeface="Times New Roman" panose="02020603050405020304" pitchFamily="18" charset="0"/>
            </a:endParaRPr>
          </a:p>
          <a:p>
            <a:pPr marL="190500" indent="546100">
              <a:spcBef>
                <a:spcPts val="1500"/>
              </a:spcBef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pašnjaci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livade</a:t>
            </a:r>
            <a:endParaRPr lang="en-US" dirty="0">
              <a:ea typeface="Times New Roman" panose="02020603050405020304" pitchFamily="18" charset="0"/>
            </a:endParaRPr>
          </a:p>
          <a:p>
            <a:pPr marL="50800" indent="-419100" algn="ctr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pašnjak</a:t>
            </a:r>
            <a:endParaRPr lang="en-US" b="1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Tipovi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pašnjaka</a:t>
            </a:r>
            <a:endParaRPr lang="en-US" b="1" dirty="0">
              <a:ea typeface="Times New Roman" panose="02020603050405020304" pitchFamily="18" charset="0"/>
            </a:endParaRPr>
          </a:p>
          <a:p>
            <a:pPr marL="635000" indent="-419100">
              <a:spcBef>
                <a:spcPts val="1500"/>
              </a:spcBef>
              <a:spcAft>
                <a:spcPts val="118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Lokacija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nizijski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predplaninski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planinski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alpski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šumski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stepski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barski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00" indent="-419100">
              <a:spcBef>
                <a:spcPts val="1500"/>
              </a:spcBef>
              <a:spcAft>
                <a:spcPts val="118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Produktivnost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vrlo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ekstenzivni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ekstenzivni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dobri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pregonski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vrlo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intenzivno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pregonski</a:t>
            </a:r>
            <a:endParaRPr lang="en-US" dirty="0">
              <a:ea typeface="Times New Roman" panose="02020603050405020304" pitchFamily="18" charset="0"/>
            </a:endParaRPr>
          </a:p>
          <a:p>
            <a:pPr marL="190500" marR="1066800" indent="1384300">
              <a:spcBef>
                <a:spcPts val="1500"/>
              </a:spcBef>
              <a:tabLst>
                <a:tab pos="4655820" algn="l"/>
              </a:tabLst>
            </a:pP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Orjentacioni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hemijski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sastav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paše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marL="190500" marR="1066800" indent="-419100">
              <a:spcBef>
                <a:spcPts val="1500"/>
              </a:spcBef>
              <a:tabLst>
                <a:tab pos="4655820" algn="l"/>
              </a:tabLs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Voda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- 60 do 80%.</a:t>
            </a:r>
            <a:endParaRPr lang="en-US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- 20 do 22% u SM (25-30%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uz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prisustvo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leptirnjača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RS" dirty="0"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45-85%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čisti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ostatak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amifcidne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Celuloza</a:t>
            </a:r>
            <a:r>
              <a:rPr lang="sr-Latn-R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- 15 do 18% ko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mladih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povećava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starenjem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Mast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4-5%</a:t>
            </a:r>
            <a:r>
              <a:rPr lang="sr-Latn-RS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Pepeo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7 do 11%.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Dosta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malo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Na.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Deficitna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područja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Vitamini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β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karotin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B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kompleks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K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C.</a:t>
            </a:r>
            <a:endParaRPr lang="en-US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120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Energetska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vrednost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-0.1 do 0.15 SJ/kg.</a:t>
            </a:r>
            <a:endParaRPr lang="en-US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7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B68967-6446-4677-A2B5-39FB9450F120}"/>
              </a:ext>
            </a:extLst>
          </p:cNvPr>
          <p:cNvSpPr/>
          <p:nvPr/>
        </p:nvSpPr>
        <p:spPr>
          <a:xfrm>
            <a:off x="192024" y="212735"/>
            <a:ext cx="1175918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241300" indent="-419100" algn="just">
              <a:spcBef>
                <a:spcPts val="1500"/>
              </a:spcBef>
              <a:spcAft>
                <a:spcPts val="1395"/>
              </a:spcAft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Velika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svarljivost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OM 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preživara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75 do 85%,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konja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 60%.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svinja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 50%.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Svarljivost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80%.</a:t>
            </a:r>
            <a:endParaRPr lang="en-US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1115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Botanički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sastav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graminee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60% :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leptirnjače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20% :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ostale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biljke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20%)</a:t>
            </a:r>
            <a:endParaRPr lang="en-US" dirty="0">
              <a:ea typeface="Times New Roman" panose="02020603050405020304" pitchFamily="18" charset="0"/>
            </a:endParaRPr>
          </a:p>
          <a:p>
            <a:pPr marL="190500" marR="241300" indent="-419100" algn="just">
              <a:spcBef>
                <a:spcPts val="1500"/>
              </a:spcBef>
              <a:spcAft>
                <a:spcPts val="1375"/>
              </a:spcAft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Graminee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leguminoze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kisele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trave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otrovne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škodljive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depresivne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biljke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ishranu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bezvredne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biljke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marL="190500"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Načini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napasanja</a:t>
            </a:r>
            <a:r>
              <a:rPr lang="sr-Latn-R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slobodno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poluslobodno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pregonsko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rotaciono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ea typeface="Times New Roman" panose="02020603050405020304" pitchFamily="18" charset="0"/>
            </a:endParaRPr>
          </a:p>
          <a:p>
            <a:pPr marL="520700" indent="-419100">
              <a:spcBef>
                <a:spcPts val="1500"/>
              </a:spcBef>
              <a:spcAft>
                <a:spcPts val="1200"/>
              </a:spcAft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Prinos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pašnjaka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broj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pregona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opterećenje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pregona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dužina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vegetacije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broj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uslovnih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grla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brzina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regeneracije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dnevne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potrebe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uslovnom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grlu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marL="190500" marR="241300" indent="-419100" algn="just">
              <a:spcBef>
                <a:spcPts val="1500"/>
              </a:spcBef>
              <a:spcAft>
                <a:spcPts val="120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Nega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pašnjaka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drljanje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tanjiranje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valjanje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rasturanje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stajnjaka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čišćenje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parcijalna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kosidba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odvodnjavanje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pravilna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ispaša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pristupni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putevi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pojila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đubrenje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dosejevanje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uništavanje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korova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marL="190500" marR="241300" indent="-419100" algn="just">
              <a:spcBef>
                <a:spcPts val="1500"/>
              </a:spcBef>
              <a:spcAft>
                <a:spcPts val="118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Negativni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aspekti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ishrane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proliv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nadun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metiljavost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pašne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invazije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insekti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zarazne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bolesti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utrošak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energije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kretanje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marL="190500" marR="241300" indent="-419100" algn="just">
              <a:spcBef>
                <a:spcPts val="1500"/>
              </a:spcBef>
              <a:spcAft>
                <a:spcPts val="122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krmne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biljke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oranica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lucerka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detelina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zvezdan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lupina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kukuruz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stočni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kelj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stočni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kupus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lišće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glave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šećerne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dr.</a:t>
            </a:r>
            <a:endParaRPr lang="en-US" dirty="0">
              <a:ea typeface="Times New Roman" panose="02020603050405020304" pitchFamily="18" charset="0"/>
            </a:endParaRPr>
          </a:p>
          <a:p>
            <a:r>
              <a:rPr lang="sr-Latn-C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Zeleni konvejer </a:t>
            </a:r>
            <a:r>
              <a:rPr lang="sr-Latn-C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planska i sistematska setva i žetva zelene stočne hrane od ranog proleća do kasne jeseni u cilju obezbeđenja što veće količine jeftine hrane u što dužem periodu godine.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20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427DB1-DBB0-4D4F-9262-C29709BFEC1C}"/>
              </a:ext>
            </a:extLst>
          </p:cNvPr>
          <p:cNvSpPr/>
          <p:nvPr/>
        </p:nvSpPr>
        <p:spPr>
          <a:xfrm>
            <a:off x="3356853" y="0"/>
            <a:ext cx="4966231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marL="38100" indent="-419100" algn="ctr">
              <a:spcBef>
                <a:spcPts val="1500"/>
              </a:spcBef>
              <a:spcAft>
                <a:spcPts val="1215"/>
              </a:spcAft>
            </a:pP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SUVA GRUBA HRANIVA</a:t>
            </a:r>
            <a:endParaRPr lang="en-US" sz="4000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D8055C-A58A-4789-AAD2-7726225DD015}"/>
              </a:ext>
            </a:extLst>
          </p:cNvPr>
          <p:cNvSpPr/>
          <p:nvPr/>
        </p:nvSpPr>
        <p:spPr>
          <a:xfrm>
            <a:off x="4998058" y="779132"/>
            <a:ext cx="122661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8100" indent="-419100" algn="ctr">
              <a:spcBef>
                <a:spcPts val="1500"/>
              </a:spcBef>
              <a:spcAft>
                <a:spcPts val="1215"/>
              </a:spcAft>
            </a:pPr>
            <a:r>
              <a:rPr lang="en-US" sz="3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SENO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910CA9-0F83-43A1-AEE6-9F0B5CBCE74E}"/>
              </a:ext>
            </a:extLst>
          </p:cNvPr>
          <p:cNvSpPr/>
          <p:nvPr/>
        </p:nvSpPr>
        <p:spPr>
          <a:xfrm>
            <a:off x="1113180" y="1496709"/>
            <a:ext cx="10222992" cy="5211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419100">
              <a:spcBef>
                <a:spcPts val="1500"/>
              </a:spcBef>
              <a:spcAft>
                <a:spcPts val="1335"/>
              </a:spcAft>
            </a:pP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Tehnika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spremanja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</a:t>
            </a:r>
            <a:endParaRPr lang="en-US" sz="2400" b="1" dirty="0">
              <a:ea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spcAft>
                <a:spcPts val="1140"/>
              </a:spcAft>
            </a:pPr>
            <a:r>
              <a:rPr lang="en-US" sz="24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Kosidba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optimalno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vreme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visina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košenja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odnos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kvaliteta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prinosa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</a:pPr>
            <a:r>
              <a:rPr lang="en-US" sz="24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Sušenje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spuštanje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količine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vode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70 do 80%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15 do 18%.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622300" marR="914400" indent="-419100">
              <a:spcBef>
                <a:spcPts val="1500"/>
              </a:spcBef>
            </a:pP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zemlji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napravama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veštački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struja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toplog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hladnog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vazduha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dehidrovanje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priprema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mrkog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spcAft>
                <a:spcPts val="1395"/>
              </a:spcAft>
            </a:pPr>
            <a:r>
              <a:rPr lang="sr-Latn-R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ubici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oksidativni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(do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svenuća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biljaka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vlaga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40-45%), </a:t>
            </a:r>
            <a:r>
              <a:rPr lang="en-US" sz="2400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fermentativni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(do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vlage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od 20%), </a:t>
            </a:r>
            <a:r>
              <a:rPr lang="en-US" sz="2400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ispiranjem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mehanički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spcAft>
                <a:spcPts val="1240"/>
              </a:spcAft>
            </a:pPr>
            <a:r>
              <a:rPr lang="sr-Latn-RS" sz="2400" b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</a:t>
            </a:r>
            <a:r>
              <a:rPr lang="en-US" sz="24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uvanje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otvoreni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stogovi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kamare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natkriveni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zatvoreni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prostori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senici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spcAft>
                <a:spcPts val="1240"/>
              </a:spcAft>
            </a:pPr>
            <a:r>
              <a:rPr lang="en-US" sz="2400" b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Transport </a:t>
            </a:r>
            <a:r>
              <a:rPr lang="en-US" sz="2400" b="1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baliranje</a:t>
            </a:r>
            <a:endParaRPr lang="en-US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803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8BAFFF1-58E7-4E19-9C25-056401F98398}"/>
              </a:ext>
            </a:extLst>
          </p:cNvPr>
          <p:cNvSpPr/>
          <p:nvPr/>
        </p:nvSpPr>
        <p:spPr>
          <a:xfrm>
            <a:off x="2583180" y="318702"/>
            <a:ext cx="6665976" cy="2870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419100" algn="ctr">
              <a:spcBef>
                <a:spcPts val="1500"/>
              </a:spcBef>
            </a:pPr>
            <a:r>
              <a:rPr lang="en-US" sz="2800" b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VRSTE SENA</a:t>
            </a:r>
            <a:endParaRPr lang="sr-Latn-RS" sz="2800" b="1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odnosu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sr-Latn-R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botanički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sastav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graminee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leptirnjače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mešano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Vreme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košenja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(od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sasvim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mladih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prezrelih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Lokaciju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livadsko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šumsko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stepsko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Brdsko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planinsko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dr.)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Način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dobijanja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obično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mrko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od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lišća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dehidrovano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Latn-RS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kvalitetu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loše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osrednje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dobro,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vrlo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dobro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odlično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329D46-BEE3-4374-9DA7-6505EC5E7685}"/>
              </a:ext>
            </a:extLst>
          </p:cNvPr>
          <p:cNvSpPr/>
          <p:nvPr/>
        </p:nvSpPr>
        <p:spPr>
          <a:xfrm>
            <a:off x="3547902" y="3419550"/>
            <a:ext cx="4516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2300" indent="-419100">
              <a:spcBef>
                <a:spcPts val="1500"/>
              </a:spcBef>
            </a:pPr>
            <a:r>
              <a:rPr lang="en-US" sz="2400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Orjentacioni</a:t>
            </a:r>
            <a:r>
              <a:rPr lang="en-US" sz="24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hemiiski</a:t>
            </a:r>
            <a:r>
              <a:rPr lang="en-US" sz="24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sastav</a:t>
            </a:r>
            <a:r>
              <a:rPr lang="en-US" sz="24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u="sng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</a:t>
            </a:r>
            <a:endParaRPr lang="en-US" sz="2400" dirty="0"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7760BA-B48F-4DB4-9947-8F6AFABC0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801677"/>
              </p:ext>
            </p:extLst>
          </p:nvPr>
        </p:nvGraphicFramePr>
        <p:xfrm>
          <a:off x="1261872" y="3881215"/>
          <a:ext cx="9308592" cy="256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9535">
                  <a:extLst>
                    <a:ext uri="{9D8B030D-6E8A-4147-A177-3AD203B41FA5}">
                      <a16:colId xmlns:a16="http://schemas.microsoft.com/office/drawing/2014/main" val="434715552"/>
                    </a:ext>
                  </a:extLst>
                </a:gridCol>
                <a:gridCol w="1483933">
                  <a:extLst>
                    <a:ext uri="{9D8B030D-6E8A-4147-A177-3AD203B41FA5}">
                      <a16:colId xmlns:a16="http://schemas.microsoft.com/office/drawing/2014/main" val="834836121"/>
                    </a:ext>
                  </a:extLst>
                </a:gridCol>
                <a:gridCol w="1473629">
                  <a:extLst>
                    <a:ext uri="{9D8B030D-6E8A-4147-A177-3AD203B41FA5}">
                      <a16:colId xmlns:a16="http://schemas.microsoft.com/office/drawing/2014/main" val="420398332"/>
                    </a:ext>
                  </a:extLst>
                </a:gridCol>
                <a:gridCol w="1473629">
                  <a:extLst>
                    <a:ext uri="{9D8B030D-6E8A-4147-A177-3AD203B41FA5}">
                      <a16:colId xmlns:a16="http://schemas.microsoft.com/office/drawing/2014/main" val="400788909"/>
                    </a:ext>
                  </a:extLst>
                </a:gridCol>
                <a:gridCol w="1489086">
                  <a:extLst>
                    <a:ext uri="{9D8B030D-6E8A-4147-A177-3AD203B41FA5}">
                      <a16:colId xmlns:a16="http://schemas.microsoft.com/office/drawing/2014/main" val="2145824058"/>
                    </a:ext>
                  </a:extLst>
                </a:gridCol>
                <a:gridCol w="1478780">
                  <a:extLst>
                    <a:ext uri="{9D8B030D-6E8A-4147-A177-3AD203B41FA5}">
                      <a16:colId xmlns:a16="http://schemas.microsoft.com/office/drawing/2014/main" val="2344657373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050" dirty="0"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loše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osrednje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dobro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vrlo dobro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odlično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85521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Protein, 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952175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Celuloza</a:t>
                      </a:r>
                      <a:r>
                        <a:rPr lang="en-US" sz="2400" dirty="0">
                          <a:effectLst/>
                        </a:rPr>
                        <a:t>, 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73349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Ca, 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0.60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0.70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0.72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45651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P, 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35753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Karotin, mg/kg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689446"/>
                  </a:ext>
                </a:extLst>
              </a:tr>
              <a:tr h="189230">
                <a:tc>
                  <a:txBody>
                    <a:bodyPr/>
                    <a:lstStyle/>
                    <a:p>
                      <a:pPr indent="-4191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Energija, SJ/kg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0.41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4191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0.42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153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84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1C75CB-9592-4B4D-9CF3-D2A0078A110B}"/>
              </a:ext>
            </a:extLst>
          </p:cNvPr>
          <p:cNvSpPr/>
          <p:nvPr/>
        </p:nvSpPr>
        <p:spPr>
          <a:xfrm>
            <a:off x="2355475" y="80510"/>
            <a:ext cx="6788525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sr-Latn-C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OSTALA SUVA GRUBA HRANIVA </a:t>
            </a:r>
            <a:endParaRPr lang="en-US" sz="4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D2D7F3-1469-4BC8-B8C1-53CF86B0E014}"/>
              </a:ext>
            </a:extLst>
          </p:cNvPr>
          <p:cNvSpPr/>
          <p:nvPr/>
        </p:nvSpPr>
        <p:spPr>
          <a:xfrm>
            <a:off x="176784" y="2017075"/>
            <a:ext cx="1201521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3200" marR="1739900" indent="1524000">
              <a:spcBef>
                <a:spcPts val="90"/>
              </a:spcBef>
            </a:pP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Sporedan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značaj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ishrani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660400" indent="-457200">
              <a:spcBef>
                <a:spcPts val="1500"/>
              </a:spcBef>
              <a:buFont typeface="Wingdings" panose="05000000000000000000" pitchFamily="2" charset="2"/>
              <a:buChar char="Ø"/>
            </a:pP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Slama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- 3-8%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proteina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28-40-50%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celuloze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0.06 do 0.08 SJ/kg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660400" indent="-457200">
              <a:spcBef>
                <a:spcPts val="1500"/>
              </a:spcBef>
              <a:buFont typeface="Wingdings" panose="05000000000000000000" pitchFamily="2" charset="2"/>
              <a:buChar char="Ø"/>
            </a:pP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Pleva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mahune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Ijuske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- 2 do 15%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proteina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16-43%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celuloze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0.05 do 0.33 SJ/kg</a:t>
            </a:r>
            <a:endParaRPr lang="en-US" sz="2800" dirty="0">
              <a:ea typeface="Times New Roman" panose="02020603050405020304" pitchFamily="18" charset="0"/>
            </a:endParaRPr>
          </a:p>
          <a:p>
            <a:pPr marL="660400" indent="-457200">
              <a:spcBef>
                <a:spcPts val="1500"/>
              </a:spcBef>
              <a:buFont typeface="Wingdings" panose="05000000000000000000" pitchFamily="2" charset="2"/>
              <a:buChar char="Ø"/>
            </a:pP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Lisnik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grančice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mladi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izdanci</a:t>
            </a:r>
            <a:r>
              <a:rPr lang="en-US" sz="28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drveća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- 6 do 11%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prot.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14-26% </a:t>
            </a:r>
            <a:r>
              <a:rPr lang="en-US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celul</a:t>
            </a: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sz="28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419100">
              <a:spcBef>
                <a:spcPts val="1500"/>
              </a:spcBef>
            </a:pPr>
            <a:r>
              <a:rPr lang="en-US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0.20 do 0.30 SJ/kg</a:t>
            </a:r>
            <a:endParaRPr lang="en-US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121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6FA9C3-1D29-40AD-AA83-B924F473D1FD}"/>
              </a:ext>
            </a:extLst>
          </p:cNvPr>
          <p:cNvSpPr/>
          <p:nvPr/>
        </p:nvSpPr>
        <p:spPr>
          <a:xfrm>
            <a:off x="4452921" y="0"/>
            <a:ext cx="1643079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>
              <a:spcAft>
                <a:spcPts val="1175"/>
              </a:spcAft>
            </a:pPr>
            <a:r>
              <a:rPr lang="en-US" sz="4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SILAŽA</a:t>
            </a:r>
            <a:endParaRPr lang="en-US" sz="4000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20D920-1AFD-4D42-80F9-AECAB35236BE}"/>
              </a:ext>
            </a:extLst>
          </p:cNvPr>
          <p:cNvSpPr/>
          <p:nvPr/>
        </p:nvSpPr>
        <p:spPr>
          <a:xfrm>
            <a:off x="411480" y="774283"/>
            <a:ext cx="11612880" cy="56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19100" algn="just">
              <a:spcBef>
                <a:spcPts val="1500"/>
              </a:spcBef>
              <a:spcAft>
                <a:spcPts val="1830"/>
              </a:spcAf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specifičan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vid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konzervisanja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zelene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mlečnom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kiselinom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proizvodom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mlečno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kiselinskih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bakterija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stvorenom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anaerobnim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uslovima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toku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procesa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310"/>
              </a:spcAf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Hraniva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lako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teško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ne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mogu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silirati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255"/>
              </a:spcAft>
            </a:pP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Prednosti</a:t>
            </a:r>
            <a:r>
              <a:rPr lang="en-US" sz="20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85775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Mogućnost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korišćenja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periodu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godine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kada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nema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vegetacije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Dugotrajna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održivost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Proizvodnja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velike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količine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jeftine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hrane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životnje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Korišćenje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raznih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otpadaka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glave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lišće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šećerne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slično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Vremenske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prilike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ne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ometaju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siliranje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Smanjenje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zapremine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biljne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mase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=70 kg,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60 kg SM,</a:t>
            </a:r>
            <a:r>
              <a:rPr lang="sr-Latn-R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r-Cyrl-RS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=600-800 kg,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barem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150 kg SM)</a:t>
            </a:r>
            <a:endParaRPr lang="en-US" dirty="0"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1500"/>
              </a:spcBef>
              <a:spcAft>
                <a:spcPts val="148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91490" algn="l"/>
              </a:tabLst>
            </a:pP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Gubici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manji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nego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sušenja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085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C6D787-87C6-4980-8AC0-3F8B25952A31}"/>
              </a:ext>
            </a:extLst>
          </p:cNvPr>
          <p:cNvSpPr/>
          <p:nvPr/>
        </p:nvSpPr>
        <p:spPr>
          <a:xfrm>
            <a:off x="749808" y="340657"/>
            <a:ext cx="11027664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19100" algn="just">
              <a:spcBef>
                <a:spcPts val="1500"/>
              </a:spcBef>
              <a:spcAft>
                <a:spcPts val="1410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Postupci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dobijanje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topli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hladni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upotreba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dodataka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upotreba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hemijskih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sredstava</a:t>
            </a:r>
            <a:endParaRPr lang="en-US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445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Tehmka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kosidba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seckanje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utovar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transp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ort do silo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prostora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sabijanje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izolacija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vazduha</a:t>
            </a:r>
            <a:endParaRPr lang="en-US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675"/>
              </a:spcAft>
            </a:pP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Uslovi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optimalno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siliranje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anaerobna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sredina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šećerni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minimum,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optimalna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količina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vlage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količina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proteina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aminokiselina</a:t>
            </a:r>
            <a:endParaRPr lang="en-US" dirty="0"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C6973A-C9A5-4D17-A6FF-EA1F98D6D77D}"/>
              </a:ext>
            </a:extLst>
          </p:cNvPr>
          <p:cNvSpPr/>
          <p:nvPr/>
        </p:nvSpPr>
        <p:spPr>
          <a:xfrm>
            <a:off x="749808" y="2590165"/>
            <a:ext cx="10890504" cy="4083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"/>
              </a:spcAft>
            </a:pP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Faze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siliranja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>
              <a:ea typeface="Times New Roman" panose="02020603050405020304" pitchFamily="18" charset="0"/>
            </a:endParaRPr>
          </a:p>
          <a:p>
            <a:pPr lvl="0" algn="just">
              <a:spcBef>
                <a:spcPts val="1500"/>
              </a:spcBef>
              <a:spcAft>
                <a:spcPts val="300"/>
              </a:spcAft>
              <a:buClr>
                <a:srgbClr val="000000"/>
              </a:buClr>
              <a:buSzPts val="1100"/>
              <a:tabLst>
                <a:tab pos="218440" algn="l"/>
              </a:tabLst>
            </a:pPr>
            <a:r>
              <a:rPr lang="sr-Latn-RS" dirty="0"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Aerobno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disanje</a:t>
            </a:r>
            <a:r>
              <a:rPr lang="sr-Latn-R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R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intracelularno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oksidacija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šećera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Razvoj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toplote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utrcšak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kiseonika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izumiranje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aerobnih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mikroorganizama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495"/>
              </a:spcAft>
            </a:pP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dirty="0" err="1">
                <a:ea typeface="Times New Roman" panose="02020603050405020304" pitchFamily="18" charset="0"/>
              </a:rPr>
              <a:t>Završetak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sr-Latn-RS" b="1" dirty="0">
                <a:ea typeface="Times New Roman" panose="02020603050405020304" pitchFamily="18" charset="0"/>
              </a:rPr>
              <a:t>in</a:t>
            </a:r>
            <a:r>
              <a:rPr lang="en-US" b="1" dirty="0" err="1">
                <a:ea typeface="Times New Roman" panose="02020603050405020304" pitchFamily="18" charset="0"/>
              </a:rPr>
              <a:t>tramolekularnog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disanja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izumiranje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silažnog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materijala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razvoj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anaeroba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produkcija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sirćetne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mravlje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kiseline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35"/>
              </a:spcAft>
            </a:pP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Cyrl-R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Početak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mlečno-kiselinskog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vren</a:t>
            </a:r>
            <a:r>
              <a:rPr lang="sr-Cyrl-R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Latn-R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spuštanje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pH,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izumiranje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pojedinih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vrsta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anaeroba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225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err="1">
                <a:ea typeface="Times New Roman" panose="02020603050405020304" pitchFamily="18" charset="0"/>
              </a:rPr>
              <a:t>Maksimalno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mlečno-kiselinsko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vren</a:t>
            </a:r>
            <a:r>
              <a:rPr lang="sr-Latn-RS" b="1" dirty="0">
                <a:ea typeface="Times New Roman" panose="02020603050405020304" pitchFamily="18" charset="0"/>
              </a:rPr>
              <a:t>j</a:t>
            </a:r>
            <a:r>
              <a:rPr lang="en-US" b="1" dirty="0">
                <a:ea typeface="Times New Roman" panose="02020603050405020304" pitchFamily="18" charset="0"/>
              </a:rPr>
              <a:t>e</a:t>
            </a:r>
            <a:r>
              <a:rPr lang="sr-Latn-RS" b="1" dirty="0"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 2-3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nedelje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potpuna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sterilizacija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silažnog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materijala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pH 3,5-4,2.</a:t>
            </a:r>
            <a:endParaRPr lang="en-US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540"/>
              </a:spcAft>
            </a:pPr>
            <a:r>
              <a:rPr lang="sr-Cyrl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sr-Latn-RS" b="1" dirty="0">
                <a:ea typeface="Times New Roman" panose="02020603050405020304" pitchFamily="18" charset="0"/>
              </a:rPr>
              <a:t>Š</a:t>
            </a:r>
            <a:r>
              <a:rPr lang="en-US" b="1" dirty="0" err="1">
                <a:ea typeface="Times New Roman" panose="02020603050405020304" pitchFamily="18" charset="0"/>
              </a:rPr>
              <a:t>tetno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previranje</a:t>
            </a:r>
            <a:r>
              <a:rPr lang="sr-Latn-RS" b="1" dirty="0"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nije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faza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sebi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javlja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prodora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kiseonika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silažnu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podizanja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pH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iznad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4,5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loše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izvedene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ehnike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pripreme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nedov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oljno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sabijanje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loša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izolacija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slično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Plesni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troše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mlečnu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podiž</a:t>
            </a:r>
            <a:r>
              <a:rPr lang="sr-Latn-R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pH.</a:t>
            </a:r>
            <a:endParaRPr lang="en-US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43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1EB3BD-0BCE-46D9-ABA3-5D71A861BA57}"/>
              </a:ext>
            </a:extLst>
          </p:cNvPr>
          <p:cNvSpPr/>
          <p:nvPr/>
        </p:nvSpPr>
        <p:spPr>
          <a:xfrm>
            <a:off x="1106424" y="273909"/>
            <a:ext cx="9409176" cy="650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Ukupna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količina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kiselina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kreće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između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2,0-2,5%, od toga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mlečne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ima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1,5-2,0%,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sirćetne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oko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0,3-0,5% a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buterne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samo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tragovima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maksimalno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0,2%. </a:t>
            </a:r>
            <a:endParaRPr lang="sr-Latn-RS" sz="2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Normalan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je od 3 5- 4,2.</a:t>
            </a:r>
            <a:endParaRPr lang="en-US" sz="24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</a:rPr>
              <a:t> </a:t>
            </a:r>
          </a:p>
          <a:p>
            <a:pPr indent="-419100" algn="just">
              <a:spcBef>
                <a:spcPts val="1500"/>
              </a:spcBef>
              <a:spcAft>
                <a:spcPts val="930"/>
              </a:spcAft>
            </a:pP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Gubici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pri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siliranju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ugl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razlaganje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ugljenih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hidrata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5-15% od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suve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Gornji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sloj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najčešće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propada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(4-10%).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izrazito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vlažne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silaže-gubitak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soka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(1-3%)</a:t>
            </a:r>
            <a:endParaRPr lang="en-US" sz="2400" dirty="0">
              <a:ea typeface="Times New Roman" panose="02020603050405020304" pitchFamily="18" charset="0"/>
            </a:endParaRPr>
          </a:p>
          <a:p>
            <a:pPr indent="-419100" algn="just">
              <a:spcBef>
                <a:spcPts val="1500"/>
              </a:spcBef>
              <a:spcAft>
                <a:spcPts val="1035"/>
              </a:spcAft>
            </a:pP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Silo </a:t>
            </a:r>
            <a:r>
              <a:rPr lang="en-US" sz="2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prostori</a:t>
            </a:r>
            <a:r>
              <a:rPr lang="en-US" sz="2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215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68630" algn="l"/>
              </a:tabLs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Provizorijumi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silo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jame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polu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rovovi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silo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rovovi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adaptirani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silosi</a:t>
            </a: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500"/>
              </a:spcBef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78790" algn="l"/>
              </a:tabLst>
            </a:pP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Objekti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dugotrajnu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upotrebu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zidane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silo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jame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silo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baterije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zidani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silosi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čvstog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materijala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silo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tornjevi</a:t>
            </a: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0"/>
              </a:spcBef>
              <a:spcAft>
                <a:spcPts val="3880"/>
              </a:spcAft>
              <a:buClr>
                <a:srgbClr val="000000"/>
              </a:buClr>
              <a:buSzPts val="1100"/>
              <a:buFont typeface="Wingdings" panose="05000000000000000000" pitchFamily="2" charset="2"/>
              <a:buChar char="Ø"/>
              <a:tabLst>
                <a:tab pos="478790" algn="l"/>
              </a:tabLst>
            </a:pP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Mesta za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nadzemno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siliranje</a:t>
            </a: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28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1261</Words>
  <Application>Microsoft Office PowerPoint</Application>
  <PresentationFormat>Widescreen</PresentationFormat>
  <Paragraphs>135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Microsoft Sans Serif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</cp:revision>
  <dcterms:created xsi:type="dcterms:W3CDTF">2024-10-23T09:06:41Z</dcterms:created>
  <dcterms:modified xsi:type="dcterms:W3CDTF">2024-10-23T10:13:37Z</dcterms:modified>
</cp:coreProperties>
</file>